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3"/>
  </p:notesMasterIdLst>
  <p:sldIdLst>
    <p:sldId id="499" r:id="rId2"/>
    <p:sldId id="477" r:id="rId3"/>
    <p:sldId id="478" r:id="rId4"/>
    <p:sldId id="510" r:id="rId5"/>
    <p:sldId id="501" r:id="rId6"/>
    <p:sldId id="498" r:id="rId7"/>
    <p:sldId id="509" r:id="rId8"/>
    <p:sldId id="502" r:id="rId9"/>
    <p:sldId id="480" r:id="rId10"/>
    <p:sldId id="481" r:id="rId11"/>
    <p:sldId id="482" r:id="rId12"/>
    <p:sldId id="483" r:id="rId13"/>
    <p:sldId id="484" r:id="rId14"/>
    <p:sldId id="485" r:id="rId15"/>
    <p:sldId id="486" r:id="rId16"/>
    <p:sldId id="487" r:id="rId17"/>
    <p:sldId id="488" r:id="rId18"/>
    <p:sldId id="490" r:id="rId19"/>
    <p:sldId id="492" r:id="rId20"/>
    <p:sldId id="500" r:id="rId21"/>
    <p:sldId id="497" r:id="rId22"/>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10"/>
            <p14:sldId id="501"/>
            <p14:sldId id="498"/>
            <p14:sldId id="509"/>
            <p14:sldId id="502"/>
            <p14:sldId id="480"/>
            <p14:sldId id="481"/>
            <p14:sldId id="482"/>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4" autoAdjust="0"/>
    <p:restoredTop sz="99827" autoAdjust="0"/>
  </p:normalViewPr>
  <p:slideViewPr>
    <p:cSldViewPr snapToGrid="0" snapToObjects="1">
      <p:cViewPr>
        <p:scale>
          <a:sx n="152" d="100"/>
          <a:sy n="152" d="100"/>
        </p:scale>
        <p:origin x="-120" y="-44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16</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PCF operators make software services such as databases available to developers by using the Ops Manager Installation Dashboard to install service tiles. Before BOSH 2.0, operators configured a service tile by pre-assigning a block of VMs with fixed CPU, hard disk, and RAM levels to allocate as instances for each service. This limited the possible number of instances and demanded wasteful one-size-fits-all resource provisioning.</a:t>
            </a:r>
          </a:p>
          <a:p>
            <a:endParaRPr lang="en-US" dirty="0" smtClean="0"/>
          </a:p>
          <a:p>
            <a:r>
              <a:rPr lang="en-US" dirty="0" smtClean="0"/>
              <a:t>On-demand services let you provision instances more flexibly. The operator does not pre-allocate a block of VMs for the instance pool, and they can specify an allowable range rather than fixed settings for instance resource levels. When a developer creates an on-demand service instance, they then provision it at creation time.</a:t>
            </a:r>
          </a:p>
        </p:txBody>
      </p:sp>
    </p:spTree>
    <p:extLst>
      <p:ext uri="{BB962C8B-B14F-4D97-AF65-F5344CB8AC3E}">
        <p14:creationId xmlns:p14="http://schemas.microsoft.com/office/powerpoint/2010/main" val="347783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a:t>
            </a:r>
            <a:r>
              <a:rPr lang="en-US" dirty="0" smtClean="0"/>
              <a:t>Diego’s </a:t>
            </a:r>
            <a:r>
              <a:rPr lang="en-US" dirty="0"/>
              <a:t>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11</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14</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15</a:t>
            </a:fld>
            <a:endParaRPr lang="en-US"/>
          </a:p>
        </p:txBody>
      </p:sp>
    </p:spTree>
    <p:extLst>
      <p:ext uri="{BB962C8B-B14F-4D97-AF65-F5344CB8AC3E}">
        <p14:creationId xmlns:p14="http://schemas.microsoft.com/office/powerpoint/2010/main" val="45722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1.jpeg"/></Relationships>
</file>

<file path=ppt/slides/_rels/slide12.xml.rels><?xml version="1.0" encoding="UTF-8" standalone="yes"?>
<Relationships xmlns="http://schemas.openxmlformats.org/package/2006/relationships"><Relationship Id="rId3" Type="http://schemas.openxmlformats.org/officeDocument/2006/relationships/image" Target="../media/image43.tiff"/><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5.emf"/></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7.png"/><Relationship Id="rId21" Type="http://schemas.openxmlformats.org/officeDocument/2006/relationships/image" Target="../media/image38.jpeg"/><Relationship Id="rId10" Type="http://schemas.openxmlformats.org/officeDocument/2006/relationships/image" Target="../media/image27.png"/><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image" Target="../media/image35.png"/><Relationship Id="rId19"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2033154"/>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endParaRPr lang="en-US" sz="4200" b="1" spc="-100" dirty="0" smtClean="0">
              <a:solidFill>
                <a:srgbClr val="00AE9E"/>
              </a:solidFill>
              <a:effectLst>
                <a:outerShdw blurRad="50800" dist="38100" dir="5400000" algn="t" rotWithShape="0">
                  <a:prstClr val="black">
                    <a:alpha val="40000"/>
                  </a:prstClr>
                </a:outerShdw>
              </a:effectLst>
              <a:cs typeface="Arial"/>
            </a:endParaRP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a:spLocks noChangeArrowheads="1"/>
          </p:cNvSpPr>
          <p:nvPr/>
        </p:nvSpPr>
        <p:spPr bwMode="auto">
          <a:xfrm>
            <a:off x="2984317" y="23431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13145022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18</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on-demand</a:t>
            </a: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applications</a:t>
            </a: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600" dirty="0" smtClean="0">
                <a:solidFill>
                  <a:srgbClr val="FFFFFF"/>
                </a:solidFill>
              </a:rPr>
              <a:t>Extensive user testing of apps is critical to success</a:t>
            </a:r>
          </a:p>
          <a:p>
            <a:pPr marL="285750" lvl="1" indent="-285750">
              <a:buFont typeface="Arial"/>
              <a:buChar char="•"/>
            </a:pPr>
            <a:r>
              <a:rPr lang="en-US" sz="1600" dirty="0" smtClean="0">
                <a:solidFill>
                  <a:srgbClr val="FFFFFF"/>
                </a:solidFill>
              </a:rPr>
              <a:t>Difficult to distribute pre-release apps to test users</a:t>
            </a:r>
          </a:p>
          <a:p>
            <a:pPr marL="285750" lvl="1" indent="-285750">
              <a:buFont typeface="Arial"/>
              <a:buChar char="•"/>
            </a:pPr>
            <a:r>
              <a:rPr lang="en-US" sz="16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600" dirty="0">
                <a:solidFill>
                  <a:srgbClr val="FFFFFF"/>
                </a:solidFill>
              </a:rPr>
              <a:t>Easy OTA app distribution</a:t>
            </a:r>
          </a:p>
          <a:p>
            <a:pPr marL="285750" lvl="1" indent="-285750">
              <a:buFont typeface="Arial"/>
              <a:buChar char="•"/>
            </a:pPr>
            <a:r>
              <a:rPr lang="en-US" sz="1600" dirty="0">
                <a:solidFill>
                  <a:srgbClr val="FFFFFF"/>
                </a:solidFill>
              </a:rPr>
              <a:t>User / team management</a:t>
            </a:r>
          </a:p>
          <a:p>
            <a:pPr marL="285750" lvl="1" indent="-285750">
              <a:buFont typeface="Arial"/>
              <a:buChar char="•"/>
            </a:pPr>
            <a:r>
              <a:rPr lang="en-US" sz="1600" dirty="0">
                <a:solidFill>
                  <a:srgbClr val="FFFFFF"/>
                </a:solidFill>
              </a:rPr>
              <a:t>Supports all major platforms</a:t>
            </a:r>
          </a:p>
          <a:p>
            <a:pPr marL="285750" lvl="1" indent="-285750">
              <a:buFont typeface="Arial"/>
              <a:buChar char="•"/>
            </a:pPr>
            <a:r>
              <a:rPr lang="en-US" sz="1600" dirty="0">
                <a:solidFill>
                  <a:srgbClr val="FFFFFF"/>
                </a:solidFill>
              </a:rPr>
              <a:t>Private cloud for </a:t>
            </a:r>
            <a:r>
              <a:rPr lang="en-US" sz="1600" dirty="0" smtClean="0">
                <a:solidFill>
                  <a:srgbClr val="FFFFFF"/>
                </a:solidFill>
              </a:rPr>
              <a:t>management</a:t>
            </a:r>
            <a:endParaRPr lang="en-US" sz="16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smtClean="0">
                <a:solidFill>
                  <a:srgbClr val="2C95DD"/>
                </a:solidFill>
              </a:rPr>
              <a:t>Two Types of </a:t>
            </a:r>
            <a:r>
              <a:rPr lang="en-US" sz="2800" dirty="0">
                <a:solidFill>
                  <a:srgbClr val="2C95DD"/>
                </a:solidFill>
              </a:rPr>
              <a:t>Services</a:t>
            </a:r>
          </a:p>
        </p:txBody>
      </p:sp>
      <p:sp>
        <p:nvSpPr>
          <p:cNvPr id="6" name="Text Placeholder 2"/>
          <p:cNvSpPr txBox="1">
            <a:spLocks/>
          </p:cNvSpPr>
          <p:nvPr/>
        </p:nvSpPr>
        <p:spPr>
          <a:xfrm>
            <a:off x="5423626" y="602483"/>
            <a:ext cx="3551658" cy="325666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1800"/>
              </a:spcAft>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a:t>
            </a:r>
            <a:r>
              <a:rPr lang="en-US" sz="2400" dirty="0" smtClean="0">
                <a:solidFill>
                  <a:srgbClr val="FFFFFF"/>
                </a:solidFill>
              </a:rPr>
              <a:t>management</a:t>
            </a:r>
            <a:endParaRPr lang="en-US" sz="2400" dirty="0">
              <a:solidFill>
                <a:srgbClr val="FFFFFF"/>
              </a:solidFill>
            </a:endParaRPr>
          </a:p>
          <a:p>
            <a:pPr marL="342900" indent="-342900">
              <a:spcBef>
                <a:spcPts val="1800"/>
              </a:spcBef>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a:t>
            </a:r>
            <a:r>
              <a:rPr lang="en-US" sz="2400" dirty="0" smtClean="0">
                <a:solidFill>
                  <a:srgbClr val="FFFFFF"/>
                </a:solidFill>
              </a:rPr>
              <a:t>platform</a:t>
            </a: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Flavors of Managed Services</a:t>
            </a:r>
            <a:endParaRPr lang="en-US" sz="2800" dirty="0">
              <a:solidFill>
                <a:srgbClr val="2C95DD"/>
              </a:solidFill>
            </a:endParaRPr>
          </a:p>
        </p:txBody>
      </p:sp>
      <p:sp>
        <p:nvSpPr>
          <p:cNvPr id="6" name="Text Placeholder 2"/>
          <p:cNvSpPr txBox="1">
            <a:spLocks/>
          </p:cNvSpPr>
          <p:nvPr/>
        </p:nvSpPr>
        <p:spPr>
          <a:xfrm>
            <a:off x="522947" y="1400368"/>
            <a:ext cx="3551658" cy="911867"/>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1800"/>
              </a:spcAft>
              <a:buClr>
                <a:schemeClr val="bg2"/>
              </a:buClr>
              <a:buSzPct val="100000"/>
              <a:buFont typeface="Arial"/>
              <a:buChar char="•"/>
            </a:pPr>
            <a:r>
              <a:rPr lang="en-US" sz="2400" dirty="0" smtClean="0">
                <a:solidFill>
                  <a:srgbClr val="FFFFFF"/>
                </a:solidFill>
              </a:rPr>
              <a:t>Pre-provisioned</a:t>
            </a:r>
          </a:p>
        </p:txBody>
      </p:sp>
      <p:pic>
        <p:nvPicPr>
          <p:cNvPr id="5" name="Picture 4"/>
          <p:cNvPicPr>
            <a:picLocks noChangeAspect="1"/>
          </p:cNvPicPr>
          <p:nvPr/>
        </p:nvPicPr>
        <p:blipFill>
          <a:blip r:embed="rId3"/>
          <a:stretch>
            <a:fillRect/>
          </a:stretch>
        </p:blipFill>
        <p:spPr>
          <a:xfrm>
            <a:off x="4287943" y="899702"/>
            <a:ext cx="3559658" cy="3650931"/>
          </a:xfrm>
          <a:prstGeom prst="rect">
            <a:avLst/>
          </a:prstGeom>
        </p:spPr>
      </p:pic>
      <p:sp>
        <p:nvSpPr>
          <p:cNvPr id="7" name="Text Placeholder 2"/>
          <p:cNvSpPr txBox="1">
            <a:spLocks/>
          </p:cNvSpPr>
          <p:nvPr/>
        </p:nvSpPr>
        <p:spPr>
          <a:xfrm>
            <a:off x="522947" y="2725168"/>
            <a:ext cx="3551658" cy="911867"/>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1800"/>
              </a:spcAft>
              <a:buClr>
                <a:schemeClr val="bg2"/>
              </a:buClr>
              <a:buSzPct val="100000"/>
              <a:buFont typeface="Arial"/>
              <a:buChar char="•"/>
            </a:pPr>
            <a:r>
              <a:rPr lang="en-US" sz="2400" dirty="0" smtClean="0">
                <a:solidFill>
                  <a:srgbClr val="FFFFFF"/>
                </a:solidFill>
              </a:rPr>
              <a:t>On-Demand</a:t>
            </a:r>
          </a:p>
        </p:txBody>
      </p:sp>
      <p:pic>
        <p:nvPicPr>
          <p:cNvPr id="8" name="Picture 7"/>
          <p:cNvPicPr>
            <a:picLocks noChangeAspect="1"/>
          </p:cNvPicPr>
          <p:nvPr/>
        </p:nvPicPr>
        <p:blipFill>
          <a:blip r:embed="rId4"/>
          <a:stretch>
            <a:fillRect/>
          </a:stretch>
        </p:blipFill>
        <p:spPr>
          <a:xfrm>
            <a:off x="4277071" y="704398"/>
            <a:ext cx="3878525" cy="3797158"/>
          </a:xfrm>
          <a:prstGeom prst="rect">
            <a:avLst/>
          </a:prstGeom>
        </p:spPr>
      </p:pic>
    </p:spTree>
    <p:extLst>
      <p:ext uri="{BB962C8B-B14F-4D97-AF65-F5344CB8AC3E}">
        <p14:creationId xmlns:p14="http://schemas.microsoft.com/office/powerpoint/2010/main" val="101033644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a:t>
            </a:r>
            <a:r>
              <a:rPr lang="en-US" dirty="0" smtClean="0">
                <a:solidFill>
                  <a:schemeClr val="bg1"/>
                </a:solidFill>
                <a:latin typeface="+mj-lt"/>
              </a:rPr>
              <a:t>Multiple </a:t>
            </a:r>
            <a:r>
              <a:rPr lang="en-US" dirty="0" smtClean="0">
                <a:solidFill>
                  <a:schemeClr val="bg1"/>
                </a:solidFill>
                <a:latin typeface="+mj-lt"/>
              </a:rPr>
              <a:t>Cloud Native </a:t>
            </a:r>
            <a:r>
              <a:rPr lang="en-US" dirty="0" smtClean="0">
                <a:solidFill>
                  <a:schemeClr val="bg1"/>
                </a:solidFill>
                <a:latin typeface="+mj-lt"/>
              </a:rPr>
              <a:t>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grpSp>
        <p:nvGrpSpPr>
          <p:cNvPr id="3" name="Group 2"/>
          <p:cNvGrpSpPr/>
          <p:nvPr/>
        </p:nvGrpSpPr>
        <p:grpSpPr>
          <a:xfrm>
            <a:off x="324588" y="1177545"/>
            <a:ext cx="1351255" cy="3299082"/>
            <a:chOff x="324588" y="1177545"/>
            <a:chExt cx="1351255" cy="3299082"/>
          </a:xfrm>
        </p:grpSpPr>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grpSp>
    </p:spTree>
    <p:extLst>
      <p:ext uri="{BB962C8B-B14F-4D97-AF65-F5344CB8AC3E}">
        <p14:creationId xmlns:p14="http://schemas.microsoft.com/office/powerpoint/2010/main" val="1176052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bwMode="gray">
          <a:xfrm>
            <a:off x="395915" y="172590"/>
            <a:ext cx="8410575" cy="460375"/>
          </a:xfrm>
          <a:prstGeom prst="rect">
            <a:avLst/>
          </a:prstGeom>
          <a:noFill/>
        </p:spPr>
        <p:txBody>
          <a:bodyPr lIns="0" tIns="0" rIns="0" bIns="0" anchor="t" anchorCtr="0"/>
          <a:lstStyle>
            <a:lvl1pPr algn="l" rtl="0" fontAlgn="base">
              <a:lnSpc>
                <a:spcPct val="90000"/>
              </a:lnSpc>
              <a:spcBef>
                <a:spcPct val="0"/>
              </a:spcBef>
              <a:spcAft>
                <a:spcPct val="0"/>
              </a:spcAft>
              <a:defRPr sz="3200" kern="1200">
                <a:solidFill>
                  <a:schemeClr val="tx2"/>
                </a:solidFill>
                <a:latin typeface="Arial"/>
                <a:ea typeface="ＭＳ Ｐゴシック" charset="0"/>
                <a:cs typeface="Arial"/>
              </a:defRPr>
            </a:lvl1pPr>
            <a:lvl2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2pPr>
            <a:lvl3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3pPr>
            <a:lvl4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4pPr>
            <a:lvl5pPr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5pPr>
            <a:lvl6pPr marL="4572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6pPr>
            <a:lvl7pPr marL="9144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7pPr>
            <a:lvl8pPr marL="13716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8pPr>
            <a:lvl9pPr marL="1828800" algn="l" rtl="0" fontAlgn="base">
              <a:spcBef>
                <a:spcPct val="0"/>
              </a:spcBef>
              <a:spcAft>
                <a:spcPct val="0"/>
              </a:spcAft>
              <a:defRPr sz="3200">
                <a:solidFill>
                  <a:srgbClr val="2C95DD"/>
                </a:solidFill>
                <a:latin typeface="MetaNormalLF-Roman" charset="0"/>
                <a:ea typeface="ＭＳ Ｐゴシック" charset="0"/>
                <a:cs typeface="ＭＳ Ｐゴシック" charset="0"/>
              </a:defRPr>
            </a:lvl9pPr>
          </a:lstStyle>
          <a:p>
            <a:r>
              <a:rPr lang="en-US" sz="2200" dirty="0" smtClean="0">
                <a:solidFill>
                  <a:schemeClr val="bg1"/>
                </a:solidFill>
              </a:rPr>
              <a:t>Data and Services – Pivotal Cloud Foundry and Big Data Suite</a:t>
            </a:r>
            <a:endParaRPr lang="en-US" sz="2200" dirty="0">
              <a:solidFill>
                <a:schemeClr val="bg1"/>
              </a:solidFill>
            </a:endParaRPr>
          </a:p>
        </p:txBody>
      </p:sp>
      <p:sp>
        <p:nvSpPr>
          <p:cNvPr id="3" name="Rectangle 2"/>
          <p:cNvSpPr/>
          <p:nvPr/>
        </p:nvSpPr>
        <p:spPr>
          <a:xfrm>
            <a:off x="737953" y="1147932"/>
            <a:ext cx="924560" cy="575165"/>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Hadoop</a:t>
            </a:r>
            <a:endParaRPr lang="en-US" sz="1100" dirty="0">
              <a:solidFill>
                <a:srgbClr val="FFFFFF"/>
              </a:solidFill>
            </a:endParaRPr>
          </a:p>
        </p:txBody>
      </p:sp>
      <p:sp>
        <p:nvSpPr>
          <p:cNvPr id="7" name="Rectangle 6"/>
          <p:cNvSpPr/>
          <p:nvPr/>
        </p:nvSpPr>
        <p:spPr>
          <a:xfrm>
            <a:off x="737953" y="1730190"/>
            <a:ext cx="924560" cy="579974"/>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Greenplum</a:t>
            </a:r>
            <a:endParaRPr lang="en-US" sz="1100" dirty="0">
              <a:solidFill>
                <a:srgbClr val="FFFFFF"/>
              </a:solidFill>
            </a:endParaRPr>
          </a:p>
        </p:txBody>
      </p:sp>
      <p:sp>
        <p:nvSpPr>
          <p:cNvPr id="8" name="Rectangle 7"/>
          <p:cNvSpPr/>
          <p:nvPr/>
        </p:nvSpPr>
        <p:spPr>
          <a:xfrm>
            <a:off x="737953" y="2312612"/>
            <a:ext cx="924560" cy="572107"/>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HAWQ</a:t>
            </a:r>
            <a:endParaRPr lang="en-US" sz="1100" dirty="0">
              <a:solidFill>
                <a:srgbClr val="FFFFFF"/>
              </a:solidFill>
            </a:endParaRPr>
          </a:p>
        </p:txBody>
      </p:sp>
      <p:sp>
        <p:nvSpPr>
          <p:cNvPr id="12" name="Rectangle 11"/>
          <p:cNvSpPr/>
          <p:nvPr/>
        </p:nvSpPr>
        <p:spPr>
          <a:xfrm>
            <a:off x="1662513" y="2447653"/>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Spring Cloud DF </a:t>
            </a:r>
          </a:p>
        </p:txBody>
      </p:sp>
      <p:sp>
        <p:nvSpPr>
          <p:cNvPr id="14" name="Rectangle 13"/>
          <p:cNvSpPr/>
          <p:nvPr/>
        </p:nvSpPr>
        <p:spPr>
          <a:xfrm>
            <a:off x="1662513" y="2014415"/>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RabbitMQ</a:t>
            </a:r>
            <a:endParaRPr lang="en-US" sz="1100" dirty="0">
              <a:solidFill>
                <a:srgbClr val="FFFFFF"/>
              </a:solidFill>
            </a:endParaRPr>
          </a:p>
        </p:txBody>
      </p:sp>
      <p:sp>
        <p:nvSpPr>
          <p:cNvPr id="15" name="Rectangle 14"/>
          <p:cNvSpPr/>
          <p:nvPr/>
        </p:nvSpPr>
        <p:spPr>
          <a:xfrm>
            <a:off x="1662513" y="1581177"/>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Redis</a:t>
            </a:r>
            <a:endParaRPr lang="en-US" sz="1100" dirty="0">
              <a:solidFill>
                <a:srgbClr val="FFFFFF"/>
              </a:solidFill>
            </a:endParaRPr>
          </a:p>
        </p:txBody>
      </p:sp>
      <p:sp>
        <p:nvSpPr>
          <p:cNvPr id="16" name="Rectangle 15"/>
          <p:cNvSpPr/>
          <p:nvPr/>
        </p:nvSpPr>
        <p:spPr>
          <a:xfrm>
            <a:off x="1662513" y="1147938"/>
            <a:ext cx="924560" cy="434413"/>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FFFFFF"/>
              </a:solidFill>
            </a:endParaRPr>
          </a:p>
          <a:p>
            <a:pPr algn="ctr"/>
            <a:r>
              <a:rPr lang="en-US" sz="1100" dirty="0" smtClean="0">
                <a:solidFill>
                  <a:srgbClr val="FFFFFF"/>
                </a:solidFill>
              </a:rPr>
              <a:t>Gemfire</a:t>
            </a:r>
          </a:p>
          <a:p>
            <a:pPr algn="ctr"/>
            <a:endParaRPr lang="en-US" sz="1100" dirty="0">
              <a:solidFill>
                <a:srgbClr val="FFFFFF"/>
              </a:solidFill>
            </a:endParaRPr>
          </a:p>
        </p:txBody>
      </p:sp>
      <p:sp>
        <p:nvSpPr>
          <p:cNvPr id="18" name="Rectangle 17"/>
          <p:cNvSpPr/>
          <p:nvPr/>
        </p:nvSpPr>
        <p:spPr>
          <a:xfrm>
            <a:off x="3511633" y="1581177"/>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MongoDB *</a:t>
            </a:r>
          </a:p>
          <a:p>
            <a:pPr algn="ctr"/>
            <a:r>
              <a:rPr lang="en-US" sz="1100" dirty="0" smtClean="0">
                <a:solidFill>
                  <a:srgbClr val="FFFFFF"/>
                </a:solidFill>
              </a:rPr>
              <a:t>(10Gen)</a:t>
            </a:r>
            <a:endParaRPr lang="en-US" sz="1100" dirty="0">
              <a:solidFill>
                <a:srgbClr val="FFFFFF"/>
              </a:solidFill>
            </a:endParaRPr>
          </a:p>
        </p:txBody>
      </p:sp>
      <p:sp>
        <p:nvSpPr>
          <p:cNvPr id="19" name="Rectangle 18"/>
          <p:cNvSpPr/>
          <p:nvPr/>
        </p:nvSpPr>
        <p:spPr>
          <a:xfrm>
            <a:off x="3511633" y="114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Cassandra</a:t>
            </a:r>
          </a:p>
          <a:p>
            <a:pPr algn="ctr"/>
            <a:r>
              <a:rPr lang="en-US" sz="1100" dirty="0" smtClean="0">
                <a:solidFill>
                  <a:srgbClr val="FFFFFF"/>
                </a:solidFill>
              </a:rPr>
              <a:t>(DataStax)</a:t>
            </a:r>
            <a:endParaRPr lang="en-US" sz="1100" dirty="0">
              <a:solidFill>
                <a:srgbClr val="FFFFFF"/>
              </a:solidFill>
            </a:endParaRPr>
          </a:p>
        </p:txBody>
      </p:sp>
      <p:sp>
        <p:nvSpPr>
          <p:cNvPr id="20" name="Rectangle 19"/>
          <p:cNvSpPr/>
          <p:nvPr/>
        </p:nvSpPr>
        <p:spPr>
          <a:xfrm>
            <a:off x="2587073" y="114793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MySQL</a:t>
            </a:r>
            <a:endParaRPr lang="en-US" sz="1100" dirty="0">
              <a:solidFill>
                <a:srgbClr val="FFFFFF"/>
              </a:solidFill>
            </a:endParaRPr>
          </a:p>
        </p:txBody>
      </p:sp>
      <p:sp>
        <p:nvSpPr>
          <p:cNvPr id="21" name="Rectangle 20"/>
          <p:cNvSpPr/>
          <p:nvPr/>
        </p:nvSpPr>
        <p:spPr>
          <a:xfrm>
            <a:off x="5349747" y="1144892"/>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Concourse</a:t>
            </a:r>
            <a:endParaRPr lang="en-US" sz="1100" dirty="0">
              <a:solidFill>
                <a:srgbClr val="FFFFFF"/>
              </a:solidFill>
            </a:endParaRPr>
          </a:p>
        </p:txBody>
      </p:sp>
      <p:sp>
        <p:nvSpPr>
          <p:cNvPr id="22" name="Rectangle 21"/>
          <p:cNvSpPr/>
          <p:nvPr/>
        </p:nvSpPr>
        <p:spPr>
          <a:xfrm>
            <a:off x="4428997" y="2008700"/>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JFrog</a:t>
            </a:r>
            <a:endParaRPr lang="en-US" sz="1100" dirty="0" smtClean="0">
              <a:solidFill>
                <a:srgbClr val="FFFFFF"/>
              </a:solidFill>
            </a:endParaRPr>
          </a:p>
          <a:p>
            <a:pPr algn="ctr"/>
            <a:r>
              <a:rPr lang="en-US" sz="1100" dirty="0" smtClean="0">
                <a:solidFill>
                  <a:srgbClr val="FFFFFF"/>
                </a:solidFill>
              </a:rPr>
              <a:t>Artifactory</a:t>
            </a:r>
            <a:endParaRPr lang="en-US" sz="1100" dirty="0">
              <a:solidFill>
                <a:srgbClr val="FFFFFF"/>
              </a:solidFill>
            </a:endParaRPr>
          </a:p>
        </p:txBody>
      </p:sp>
      <p:sp>
        <p:nvSpPr>
          <p:cNvPr id="23" name="Rectangle 22"/>
          <p:cNvSpPr/>
          <p:nvPr/>
        </p:nvSpPr>
        <p:spPr>
          <a:xfrm>
            <a:off x="4428997" y="1575454"/>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Gitlab</a:t>
            </a:r>
            <a:endParaRPr lang="en-US" sz="1100" dirty="0">
              <a:solidFill>
                <a:srgbClr val="FFFFFF"/>
              </a:solidFill>
            </a:endParaRPr>
          </a:p>
        </p:txBody>
      </p:sp>
      <p:sp>
        <p:nvSpPr>
          <p:cNvPr id="24" name="Rectangle 23"/>
          <p:cNvSpPr/>
          <p:nvPr/>
        </p:nvSpPr>
        <p:spPr>
          <a:xfrm>
            <a:off x="4428997" y="1147066"/>
            <a:ext cx="924560"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Cloudbees</a:t>
            </a:r>
          </a:p>
          <a:p>
            <a:pPr algn="ctr"/>
            <a:r>
              <a:rPr lang="en-US" sz="1100" dirty="0" smtClean="0">
                <a:solidFill>
                  <a:srgbClr val="FFFFFF"/>
                </a:solidFill>
              </a:rPr>
              <a:t>Jenkins</a:t>
            </a:r>
            <a:endParaRPr lang="en-US" sz="1100" dirty="0">
              <a:solidFill>
                <a:srgbClr val="FFFFFF"/>
              </a:solidFill>
            </a:endParaRPr>
          </a:p>
        </p:txBody>
      </p:sp>
      <p:sp>
        <p:nvSpPr>
          <p:cNvPr id="26" name="Rectangle 25"/>
          <p:cNvSpPr/>
          <p:nvPr/>
        </p:nvSpPr>
        <p:spPr>
          <a:xfrm>
            <a:off x="4434761" y="2875103"/>
            <a:ext cx="917965"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rPr>
              <a:t>Spring Cloud Services</a:t>
            </a:r>
            <a:endParaRPr lang="en-US" sz="1000" dirty="0">
              <a:solidFill>
                <a:srgbClr val="FFFFFF"/>
              </a:solidFill>
            </a:endParaRPr>
          </a:p>
        </p:txBody>
      </p:sp>
      <p:sp>
        <p:nvSpPr>
          <p:cNvPr id="27" name="Rectangle 26"/>
          <p:cNvSpPr/>
          <p:nvPr/>
        </p:nvSpPr>
        <p:spPr>
          <a:xfrm>
            <a:off x="5349747" y="1580296"/>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Log Search</a:t>
            </a:r>
            <a:endParaRPr lang="en-US" sz="1100" dirty="0">
              <a:solidFill>
                <a:srgbClr val="FFFFFF"/>
              </a:solidFill>
            </a:endParaRPr>
          </a:p>
        </p:txBody>
      </p:sp>
      <p:sp>
        <p:nvSpPr>
          <p:cNvPr id="28" name="Rectangle 27"/>
          <p:cNvSpPr/>
          <p:nvPr/>
        </p:nvSpPr>
        <p:spPr>
          <a:xfrm>
            <a:off x="4435901" y="2444115"/>
            <a:ext cx="914803" cy="434413"/>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New Relic</a:t>
            </a:r>
            <a:endParaRPr lang="en-US" sz="1100" dirty="0">
              <a:solidFill>
                <a:srgbClr val="FFFFFF"/>
              </a:solidFill>
            </a:endParaRPr>
          </a:p>
        </p:txBody>
      </p:sp>
      <p:sp>
        <p:nvSpPr>
          <p:cNvPr id="31" name="Rectangle 30"/>
          <p:cNvSpPr/>
          <p:nvPr/>
        </p:nvSpPr>
        <p:spPr>
          <a:xfrm>
            <a:off x="3510485" y="2010986"/>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Confluent Kafka *</a:t>
            </a:r>
            <a:endParaRPr lang="en-US" sz="1100" dirty="0">
              <a:solidFill>
                <a:srgbClr val="FFFFFF"/>
              </a:solidFill>
            </a:endParaRPr>
          </a:p>
        </p:txBody>
      </p:sp>
      <p:sp>
        <p:nvSpPr>
          <p:cNvPr id="33" name="Rectangle 32"/>
          <p:cNvSpPr/>
          <p:nvPr/>
        </p:nvSpPr>
        <p:spPr>
          <a:xfrm>
            <a:off x="753135" y="4129315"/>
            <a:ext cx="5578582" cy="203972"/>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Licensed and Support Provided By </a:t>
            </a:r>
            <a:endParaRPr lang="en-US" sz="1000" b="1" dirty="0">
              <a:solidFill>
                <a:schemeClr val="bg1"/>
              </a:solidFill>
            </a:endParaRPr>
          </a:p>
        </p:txBody>
      </p:sp>
      <p:sp>
        <p:nvSpPr>
          <p:cNvPr id="34" name="Rectangle 33"/>
          <p:cNvSpPr/>
          <p:nvPr/>
        </p:nvSpPr>
        <p:spPr>
          <a:xfrm>
            <a:off x="753135" y="4326725"/>
            <a:ext cx="1850390" cy="225632"/>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FFFFFF"/>
                </a:solidFill>
              </a:rPr>
              <a:t>Pivotal Big Data Suite (BDS)</a:t>
            </a:r>
            <a:endParaRPr lang="en-US" sz="900" dirty="0">
              <a:solidFill>
                <a:srgbClr val="FFFFFF"/>
              </a:solidFill>
            </a:endParaRPr>
          </a:p>
        </p:txBody>
      </p:sp>
      <p:sp>
        <p:nvSpPr>
          <p:cNvPr id="36" name="Rectangle 35"/>
          <p:cNvSpPr/>
          <p:nvPr/>
        </p:nvSpPr>
        <p:spPr>
          <a:xfrm>
            <a:off x="2603534" y="4341624"/>
            <a:ext cx="961981" cy="213701"/>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FFFFFF"/>
                </a:solidFill>
              </a:rPr>
              <a:t>PCF Services</a:t>
            </a:r>
            <a:endParaRPr lang="en-US" sz="900" dirty="0">
              <a:solidFill>
                <a:srgbClr val="FFFFFF"/>
              </a:solidFill>
            </a:endParaRPr>
          </a:p>
        </p:txBody>
      </p:sp>
      <p:sp>
        <p:nvSpPr>
          <p:cNvPr id="37" name="Rectangle 36"/>
          <p:cNvSpPr/>
          <p:nvPr/>
        </p:nvSpPr>
        <p:spPr>
          <a:xfrm>
            <a:off x="3559678" y="4340836"/>
            <a:ext cx="924560" cy="21139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FFFFFF"/>
                </a:solidFill>
              </a:rPr>
              <a:t>Partner</a:t>
            </a:r>
            <a:endParaRPr lang="en-US" sz="900" dirty="0">
              <a:solidFill>
                <a:srgbClr val="FFFFFF"/>
              </a:solidFill>
            </a:endParaRPr>
          </a:p>
        </p:txBody>
      </p:sp>
      <p:sp>
        <p:nvSpPr>
          <p:cNvPr id="38" name="Rectangle 37"/>
          <p:cNvSpPr/>
          <p:nvPr/>
        </p:nvSpPr>
        <p:spPr>
          <a:xfrm>
            <a:off x="4478411" y="4340047"/>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Partner</a:t>
            </a:r>
            <a:endParaRPr lang="en-US" sz="900" dirty="0">
              <a:solidFill>
                <a:schemeClr val="bg1"/>
              </a:solidFill>
            </a:endParaRPr>
          </a:p>
        </p:txBody>
      </p:sp>
      <p:sp>
        <p:nvSpPr>
          <p:cNvPr id="39" name="Rectangle 38"/>
          <p:cNvSpPr/>
          <p:nvPr/>
        </p:nvSpPr>
        <p:spPr>
          <a:xfrm>
            <a:off x="5408091" y="4339259"/>
            <a:ext cx="924560" cy="21139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Pivotal</a:t>
            </a:r>
            <a:endParaRPr lang="en-US" sz="900" dirty="0">
              <a:solidFill>
                <a:schemeClr val="bg1"/>
              </a:solidFill>
            </a:endParaRPr>
          </a:p>
        </p:txBody>
      </p:sp>
      <p:grpSp>
        <p:nvGrpSpPr>
          <p:cNvPr id="32" name="Group 31"/>
          <p:cNvGrpSpPr/>
          <p:nvPr/>
        </p:nvGrpSpPr>
        <p:grpSpPr>
          <a:xfrm>
            <a:off x="755021" y="3600576"/>
            <a:ext cx="5557538" cy="464912"/>
            <a:chOff x="1503662" y="1065691"/>
            <a:chExt cx="5557538" cy="516569"/>
          </a:xfrm>
        </p:grpSpPr>
        <p:sp>
          <p:nvSpPr>
            <p:cNvPr id="40" name="Rectangle 39"/>
            <p:cNvSpPr/>
            <p:nvPr/>
          </p:nvSpPr>
          <p:spPr>
            <a:xfrm>
              <a:off x="1503662" y="1065691"/>
              <a:ext cx="5557538" cy="226635"/>
            </a:xfrm>
            <a:prstGeom prst="rect">
              <a:avLst/>
            </a:prstGeom>
            <a:solidFill>
              <a:schemeClr val="bg2">
                <a:lumMod val="95000"/>
                <a:lumOff val="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bg1"/>
                  </a:solidFill>
                </a:rPr>
                <a:t>Use Cases and Functionality</a:t>
              </a:r>
              <a:endParaRPr lang="en-US" sz="1000" b="1" dirty="0">
                <a:solidFill>
                  <a:schemeClr val="bg1"/>
                </a:solidFill>
              </a:endParaRPr>
            </a:p>
          </p:txBody>
        </p:sp>
        <p:sp>
          <p:nvSpPr>
            <p:cNvPr id="41" name="Rectangle 40"/>
            <p:cNvSpPr/>
            <p:nvPr/>
          </p:nvSpPr>
          <p:spPr>
            <a:xfrm>
              <a:off x="1503662" y="1307137"/>
              <a:ext cx="915688" cy="274320"/>
            </a:xfrm>
            <a:prstGeom prst="rect">
              <a:avLst/>
            </a:prstGeom>
            <a:solidFill>
              <a:srgbClr val="3366FF">
                <a:alpha val="59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FFFF"/>
                  </a:solidFill>
                </a:rPr>
                <a:t>Big Data (SQL/ Analytics)</a:t>
              </a:r>
              <a:endParaRPr lang="en-US" sz="800" dirty="0">
                <a:solidFill>
                  <a:srgbClr val="FFFFFF"/>
                </a:solidFill>
              </a:endParaRPr>
            </a:p>
          </p:txBody>
        </p:sp>
        <p:sp>
          <p:nvSpPr>
            <p:cNvPr id="42" name="Rectangle 41"/>
            <p:cNvSpPr/>
            <p:nvPr/>
          </p:nvSpPr>
          <p:spPr>
            <a:xfrm>
              <a:off x="3352800" y="1307940"/>
              <a:ext cx="920750" cy="274320"/>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FFFF"/>
                  </a:solidFill>
                </a:rPr>
                <a:t>OLTP</a:t>
              </a:r>
              <a:endParaRPr lang="en-US" sz="800" dirty="0">
                <a:solidFill>
                  <a:srgbClr val="FFFFFF"/>
                </a:solidFill>
              </a:endParaRPr>
            </a:p>
          </p:txBody>
        </p:sp>
        <p:sp>
          <p:nvSpPr>
            <p:cNvPr id="43" name="Rectangle 42"/>
            <p:cNvSpPr/>
            <p:nvPr/>
          </p:nvSpPr>
          <p:spPr>
            <a:xfrm>
              <a:off x="4272105" y="1307064"/>
              <a:ext cx="932688" cy="269488"/>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FFFF"/>
                  </a:solidFill>
                </a:rPr>
                <a:t>OLTP / Big Data (NoSQL)</a:t>
              </a:r>
              <a:endParaRPr lang="en-US" sz="800" dirty="0">
                <a:solidFill>
                  <a:srgbClr val="FFFFFF"/>
                </a:solidFill>
              </a:endParaRPr>
            </a:p>
          </p:txBody>
        </p:sp>
        <p:sp>
          <p:nvSpPr>
            <p:cNvPr id="44" name="Rectangle 43"/>
            <p:cNvSpPr/>
            <p:nvPr/>
          </p:nvSpPr>
          <p:spPr>
            <a:xfrm>
              <a:off x="5197188" y="1306188"/>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FFFFFF"/>
                  </a:solidFill>
                </a:rPr>
                <a:t>App </a:t>
              </a:r>
              <a:r>
                <a:rPr lang="en-US" sz="900" dirty="0" err="1" smtClean="0">
                  <a:solidFill>
                    <a:srgbClr val="FFFFFF"/>
                  </a:solidFill>
                </a:rPr>
                <a:t>Dev</a:t>
              </a:r>
              <a:endParaRPr lang="en-US" sz="900" dirty="0">
                <a:solidFill>
                  <a:srgbClr val="FFFFFF"/>
                </a:solidFill>
              </a:endParaRPr>
            </a:p>
          </p:txBody>
        </p:sp>
        <p:sp>
          <p:nvSpPr>
            <p:cNvPr id="45" name="Rectangle 44"/>
            <p:cNvSpPr/>
            <p:nvPr/>
          </p:nvSpPr>
          <p:spPr>
            <a:xfrm>
              <a:off x="6126868" y="1305312"/>
              <a:ext cx="924560" cy="274320"/>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rgbClr val="FFFFFF"/>
                  </a:solidFill>
                </a:rPr>
                <a:t>App </a:t>
              </a:r>
              <a:r>
                <a:rPr lang="en-US" sz="900" dirty="0" err="1" smtClean="0">
                  <a:solidFill>
                    <a:srgbClr val="FFFFFF"/>
                  </a:solidFill>
                </a:rPr>
                <a:t>Dev</a:t>
              </a:r>
              <a:endParaRPr lang="en-US" sz="900" dirty="0">
                <a:solidFill>
                  <a:srgbClr val="FFFFFF"/>
                </a:solidFill>
              </a:endParaRPr>
            </a:p>
          </p:txBody>
        </p:sp>
        <p:sp>
          <p:nvSpPr>
            <p:cNvPr id="46" name="Rectangle 45"/>
            <p:cNvSpPr/>
            <p:nvPr/>
          </p:nvSpPr>
          <p:spPr>
            <a:xfrm>
              <a:off x="2424854" y="1301812"/>
              <a:ext cx="924560" cy="274320"/>
            </a:xfrm>
            <a:prstGeom prst="rect">
              <a:avLst/>
            </a:prstGeom>
            <a:solidFill>
              <a:srgbClr val="3C8904">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100" dirty="0" smtClean="0">
                <a:solidFill>
                  <a:srgbClr val="000000"/>
                </a:solidFill>
              </a:endParaRPr>
            </a:p>
            <a:p>
              <a:pPr algn="ctr"/>
              <a:r>
                <a:rPr lang="en-US" sz="800" dirty="0" smtClean="0">
                  <a:solidFill>
                    <a:srgbClr val="FFFFFF"/>
                  </a:solidFill>
                </a:rPr>
                <a:t>Transactional</a:t>
              </a:r>
            </a:p>
            <a:p>
              <a:pPr algn="ctr"/>
              <a:endParaRPr lang="en-US" sz="1100" dirty="0">
                <a:solidFill>
                  <a:srgbClr val="000000"/>
                </a:solidFill>
              </a:endParaRPr>
            </a:p>
          </p:txBody>
        </p:sp>
      </p:grpSp>
      <p:sp>
        <p:nvSpPr>
          <p:cNvPr id="47" name="Right Brace 46"/>
          <p:cNvSpPr/>
          <p:nvPr/>
        </p:nvSpPr>
        <p:spPr>
          <a:xfrm rot="16200000">
            <a:off x="1574128" y="-19953"/>
            <a:ext cx="182280" cy="1844746"/>
          </a:xfrm>
          <a:prstGeom prst="rightBrace">
            <a:avLst/>
          </a:prstGeom>
          <a:ln w="19050">
            <a:solidFill>
              <a:srgbClr val="FF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48" name="Rectangle 47"/>
          <p:cNvSpPr/>
          <p:nvPr/>
        </p:nvSpPr>
        <p:spPr>
          <a:xfrm>
            <a:off x="894298" y="561328"/>
            <a:ext cx="1539266" cy="246221"/>
          </a:xfrm>
          <a:prstGeom prst="rect">
            <a:avLst/>
          </a:prstGeom>
          <a:ln>
            <a:solidFill>
              <a:srgbClr val="FFFFFF"/>
            </a:solidFill>
          </a:ln>
        </p:spPr>
        <p:txBody>
          <a:bodyPr wrap="none">
            <a:spAutoFit/>
          </a:bodyPr>
          <a:lstStyle/>
          <a:p>
            <a:pPr algn="ctr"/>
            <a:r>
              <a:rPr lang="en-US" sz="1000" dirty="0" smtClean="0">
                <a:solidFill>
                  <a:srgbClr val="FFFFFF"/>
                </a:solidFill>
              </a:rPr>
              <a:t>Provisioned Standalone</a:t>
            </a:r>
            <a:endParaRPr lang="en-US" sz="1000" dirty="0">
              <a:solidFill>
                <a:srgbClr val="FFFFFF"/>
              </a:solidFill>
            </a:endParaRPr>
          </a:p>
        </p:txBody>
      </p:sp>
      <p:sp>
        <p:nvSpPr>
          <p:cNvPr id="50" name="Right Brace 49"/>
          <p:cNvSpPr/>
          <p:nvPr/>
        </p:nvSpPr>
        <p:spPr>
          <a:xfrm rot="16200000">
            <a:off x="3868501" y="-1295353"/>
            <a:ext cx="197069" cy="4619897"/>
          </a:xfrm>
          <a:prstGeom prst="rightBrace">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p:cNvSpPr/>
          <p:nvPr/>
        </p:nvSpPr>
        <p:spPr>
          <a:xfrm>
            <a:off x="2893133" y="570393"/>
            <a:ext cx="2137887" cy="246221"/>
          </a:xfrm>
          <a:prstGeom prst="rect">
            <a:avLst/>
          </a:prstGeom>
          <a:ln>
            <a:solidFill>
              <a:schemeClr val="accent3">
                <a:lumMod val="75000"/>
              </a:schemeClr>
            </a:solidFill>
          </a:ln>
        </p:spPr>
        <p:txBody>
          <a:bodyPr wrap="none">
            <a:spAutoFit/>
          </a:bodyPr>
          <a:lstStyle/>
          <a:p>
            <a:pPr algn="ctr"/>
            <a:r>
              <a:rPr lang="en-US" sz="1000" dirty="0" smtClean="0">
                <a:solidFill>
                  <a:srgbClr val="FFFFFF"/>
                </a:solidFill>
              </a:rPr>
              <a:t>Provisioned and Managed by PCF</a:t>
            </a:r>
            <a:endParaRPr lang="en-US" sz="1000" dirty="0">
              <a:solidFill>
                <a:srgbClr val="FFFFFF"/>
              </a:solidFill>
            </a:endParaRPr>
          </a:p>
        </p:txBody>
      </p:sp>
      <p:cxnSp>
        <p:nvCxnSpPr>
          <p:cNvPr id="53" name="Straight Connector 52"/>
          <p:cNvCxnSpPr>
            <a:endCxn id="40" idx="1"/>
          </p:cNvCxnSpPr>
          <p:nvPr/>
        </p:nvCxnSpPr>
        <p:spPr>
          <a:xfrm>
            <a:off x="753135" y="2875103"/>
            <a:ext cx="1886" cy="827459"/>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62513" y="2875103"/>
            <a:ext cx="9654" cy="737253"/>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580240" y="2875103"/>
            <a:ext cx="15794" cy="1261122"/>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687101" y="4289406"/>
            <a:ext cx="2365814" cy="246221"/>
          </a:xfrm>
          <a:prstGeom prst="rect">
            <a:avLst/>
          </a:prstGeom>
          <a:ln>
            <a:noFill/>
          </a:ln>
        </p:spPr>
        <p:txBody>
          <a:bodyPr wrap="none">
            <a:spAutoFit/>
          </a:bodyPr>
          <a:lstStyle/>
          <a:p>
            <a:pPr algn="ctr"/>
            <a:r>
              <a:rPr lang="en-US" sz="1000" dirty="0" smtClean="0">
                <a:solidFill>
                  <a:srgbClr val="FFFFFF"/>
                </a:solidFill>
              </a:rPr>
              <a:t>* Not yet recommended for Production</a:t>
            </a:r>
            <a:endParaRPr lang="en-US" sz="1000" dirty="0">
              <a:solidFill>
                <a:srgbClr val="FFFFFF"/>
              </a:solidFill>
            </a:endParaRPr>
          </a:p>
        </p:txBody>
      </p:sp>
      <p:cxnSp>
        <p:nvCxnSpPr>
          <p:cNvPr id="61" name="Straight Connector 60"/>
          <p:cNvCxnSpPr/>
          <p:nvPr/>
        </p:nvCxnSpPr>
        <p:spPr>
          <a:xfrm flipH="1">
            <a:off x="3521017" y="2871662"/>
            <a:ext cx="3892" cy="1373148"/>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74307" y="3313268"/>
            <a:ext cx="0" cy="299088"/>
          </a:xfrm>
          <a:prstGeom prst="line">
            <a:avLst/>
          </a:prstGeom>
          <a:ln w="19050">
            <a:solidFill>
              <a:schemeClr val="bg2"/>
            </a:solidFill>
            <a:prstDash val="dot"/>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349747" y="2020279"/>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Metrics</a:t>
            </a:r>
            <a:endParaRPr lang="en-US" sz="1100" dirty="0">
              <a:solidFill>
                <a:srgbClr val="FFFFFF"/>
              </a:solidFill>
            </a:endParaRPr>
          </a:p>
        </p:txBody>
      </p:sp>
      <p:sp>
        <p:nvSpPr>
          <p:cNvPr id="58" name="Rectangle 57"/>
          <p:cNvSpPr/>
          <p:nvPr/>
        </p:nvSpPr>
        <p:spPr>
          <a:xfrm>
            <a:off x="5353557" y="2443113"/>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JMX</a:t>
            </a:r>
          </a:p>
          <a:p>
            <a:pPr algn="ctr"/>
            <a:r>
              <a:rPr lang="en-US" sz="1100" dirty="0" smtClean="0">
                <a:solidFill>
                  <a:srgbClr val="FFFFFF"/>
                </a:solidFill>
              </a:rPr>
              <a:t>Bridge</a:t>
            </a:r>
            <a:endParaRPr lang="en-US" sz="1100" dirty="0">
              <a:solidFill>
                <a:srgbClr val="FFFFFF"/>
              </a:solidFill>
            </a:endParaRPr>
          </a:p>
        </p:txBody>
      </p:sp>
      <p:sp>
        <p:nvSpPr>
          <p:cNvPr id="59" name="Rectangle 58"/>
          <p:cNvSpPr/>
          <p:nvPr/>
        </p:nvSpPr>
        <p:spPr>
          <a:xfrm>
            <a:off x="5353557" y="2884719"/>
            <a:ext cx="924560" cy="428549"/>
          </a:xfrm>
          <a:prstGeom prst="rect">
            <a:avLst/>
          </a:prstGeom>
          <a:solidFill>
            <a:schemeClr val="accent3">
              <a:alpha val="62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rgbClr val="FFFFFF"/>
                </a:solidFill>
              </a:rPr>
              <a:t>SSO</a:t>
            </a:r>
            <a:endParaRPr lang="en-US" sz="1100" dirty="0">
              <a:solidFill>
                <a:srgbClr val="FFFFFF"/>
              </a:solidFill>
            </a:endParaRPr>
          </a:p>
        </p:txBody>
      </p:sp>
      <p:sp>
        <p:nvSpPr>
          <p:cNvPr id="66" name="Rectangle 65"/>
          <p:cNvSpPr/>
          <p:nvPr/>
        </p:nvSpPr>
        <p:spPr>
          <a:xfrm>
            <a:off x="3513031" y="2448828"/>
            <a:ext cx="924560" cy="434413"/>
          </a:xfrm>
          <a:prstGeom prst="rect">
            <a:avLst/>
          </a:prstGeom>
          <a:solidFill>
            <a:srgbClr val="FFFF00">
              <a:alpha val="62000"/>
            </a:srgb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rgbClr val="FFFFFF"/>
                </a:solidFill>
              </a:rPr>
              <a:t>Postgre</a:t>
            </a:r>
            <a:r>
              <a:rPr lang="en-US" sz="1100" dirty="0" smtClean="0">
                <a:solidFill>
                  <a:srgbClr val="FFFFFF"/>
                </a:solidFill>
              </a:rPr>
              <a:t> SQL</a:t>
            </a:r>
            <a:endParaRPr lang="en-US" sz="1100" dirty="0" smtClean="0">
              <a:solidFill>
                <a:srgbClr val="FFFFFF"/>
              </a:solidFill>
            </a:endParaRPr>
          </a:p>
        </p:txBody>
      </p:sp>
    </p:spTree>
    <p:extLst>
      <p:ext uri="{BB962C8B-B14F-4D97-AF65-F5344CB8AC3E}">
        <p14:creationId xmlns:p14="http://schemas.microsoft.com/office/powerpoint/2010/main" val="462650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79865</TotalTime>
  <Words>1518</Words>
  <Application>Microsoft Macintosh PowerPoint</Application>
  <PresentationFormat>On-screen Show (16:9)</PresentationFormat>
  <Paragraphs>256</Paragraphs>
  <Slides>21</Slides>
  <Notes>15</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Pivotal_interim_040113_template_</vt:lpstr>
      <vt:lpstr>PowerPoint Presentation</vt:lpstr>
      <vt:lpstr>What is a Service</vt:lpstr>
      <vt:lpstr>Two Types of Services</vt:lpstr>
      <vt:lpstr>Flavors of Managed Services</vt:lpstr>
      <vt:lpstr>PCF – Functional Architecture</vt:lpstr>
      <vt:lpstr>Pivotal Cloud Foundry Services</vt:lpstr>
      <vt:lpstr>PowerPoint Presentation</vt:lpstr>
      <vt:lpstr>PowerPoint Presentation</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404</cp:revision>
  <dcterms:modified xsi:type="dcterms:W3CDTF">2016-11-07T20:07:24Z</dcterms:modified>
</cp:coreProperties>
</file>